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319" r:id="rId4"/>
    <p:sldId id="294" r:id="rId5"/>
    <p:sldId id="316" r:id="rId6"/>
    <p:sldId id="295" r:id="rId7"/>
    <p:sldId id="320" r:id="rId8"/>
    <p:sldId id="289" r:id="rId9"/>
    <p:sldId id="324" r:id="rId10"/>
    <p:sldId id="322" r:id="rId11"/>
    <p:sldId id="325" r:id="rId12"/>
    <p:sldId id="333" r:id="rId13"/>
    <p:sldId id="326" r:id="rId14"/>
    <p:sldId id="331" r:id="rId15"/>
    <p:sldId id="328" r:id="rId16"/>
    <p:sldId id="332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34" r:id="rId2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F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6" autoAdjust="0"/>
  </p:normalViewPr>
  <p:slideViewPr>
    <p:cSldViewPr>
      <p:cViewPr varScale="1">
        <p:scale>
          <a:sx n="37" d="100"/>
          <a:sy n="37" d="100"/>
        </p:scale>
        <p:origin x="-13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60" cy="501576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363" y="0"/>
            <a:ext cx="2984160" cy="501576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C03AA860-0CE5-4D1E-B1E0-C74496B8586F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122"/>
            <a:ext cx="2984160" cy="50157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363" y="9517122"/>
            <a:ext cx="2984160" cy="50157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472AB14D-E575-40AD-86DD-505C39789C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066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101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DE172FEB-D31B-449C-BB4E-9C933E97E415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9" tIns="46580" rIns="93159" bIns="4658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159" tIns="46580" rIns="93159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0" cy="50101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1C66E8BA-CB3C-4CF7-A7C7-6FB3163DB4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64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8BA-CB3C-4CF7-A7C7-6FB3163DB44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88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8BA-CB3C-4CF7-A7C7-6FB3163DB44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72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8BA-CB3C-4CF7-A7C7-6FB3163DB441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1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E8BA-CB3C-4CF7-A7C7-6FB3163DB44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98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500" indent="-28980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9231" indent="-2318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2923" indent="-2318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6615" indent="-23184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0307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4000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7692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1384" indent="-2318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3BA812-0691-40DC-86EB-0B3B1B863D20}" type="slidenum">
              <a:rPr lang="en-GB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16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2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Vineeta Gupta, head of children’s dictionaries for OUP and OUP lexicographer Jane Bradbury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6917" indent="-291122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488" indent="-23289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284" indent="-23289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079" indent="-23289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1874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7670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3465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59261" indent="-23289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EC33B0-0B73-4863-9A18-29A0B7C8EB94}" type="slidenum">
              <a:rPr lang="en-GB" altLang="en-US" sz="1200">
                <a:solidFill>
                  <a:prstClr val="black"/>
                </a:solidFill>
                <a:latin typeface="Arial" charset="0"/>
              </a:rPr>
              <a:pPr/>
              <a:t>20</a:t>
            </a:fld>
            <a:endParaRPr lang="en-GB" altLang="en-US" sz="12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 rot="19873204">
            <a:off x="8458200" y="5580063"/>
            <a:ext cx="1371600" cy="1371600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 rot="17769892">
            <a:off x="7747000" y="5700713"/>
            <a:ext cx="1354138" cy="1408112"/>
          </a:xfrm>
          <a:prstGeom prst="rect">
            <a:avLst/>
          </a:prstGeom>
          <a:solidFill>
            <a:srgbClr val="A80063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3"/>
          <p:cNvCxnSpPr>
            <a:cxnSpLocks noChangeShapeType="1"/>
          </p:cNvCxnSpPr>
          <p:nvPr userDrawn="1"/>
        </p:nvCxnSpPr>
        <p:spPr bwMode="auto">
          <a:xfrm>
            <a:off x="571500" y="928688"/>
            <a:ext cx="8115300" cy="1587"/>
          </a:xfrm>
          <a:prstGeom prst="line">
            <a:avLst/>
          </a:prstGeom>
          <a:noFill/>
          <a:ln w="9525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1" descr="BHCC_logo_w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867400"/>
            <a:ext cx="955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" y="1371600"/>
            <a:ext cx="7882327" cy="4648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7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 rot="19873204">
            <a:off x="8458200" y="5580063"/>
            <a:ext cx="1371600" cy="1371600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 rot="17769892">
            <a:off x="7747000" y="5700713"/>
            <a:ext cx="1354138" cy="1408112"/>
          </a:xfrm>
          <a:prstGeom prst="rect">
            <a:avLst/>
          </a:prstGeom>
          <a:solidFill>
            <a:srgbClr val="A80063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Straight Connector 3"/>
          <p:cNvCxnSpPr>
            <a:cxnSpLocks noChangeShapeType="1"/>
          </p:cNvCxnSpPr>
          <p:nvPr userDrawn="1"/>
        </p:nvCxnSpPr>
        <p:spPr bwMode="auto">
          <a:xfrm>
            <a:off x="571500" y="928688"/>
            <a:ext cx="8115300" cy="1587"/>
          </a:xfrm>
          <a:prstGeom prst="line">
            <a:avLst/>
          </a:prstGeom>
          <a:noFill/>
          <a:ln w="9525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1" descr="BHCC_logo_w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867400"/>
            <a:ext cx="955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" y="1371600"/>
            <a:ext cx="7882327" cy="46482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E268E18-9ADC-4DD8-83DD-F369C095E063}" type="datetimeFigureOut">
              <a:rPr lang="en-GB" smtClean="0"/>
              <a:t>24/11/2015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61A6FD-3365-452C-839A-8D7978668AB8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80" r:id="rId12"/>
    <p:sldLayoutId id="214748379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Tavistock Infant School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Information Update Evening 2015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58007" cy="8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0651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Assessing without levels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8064" y="1340768"/>
            <a:ext cx="3851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Met is an indication that children  have achieved the Age Related Expectation (ARE) for their year group.</a:t>
            </a:r>
          </a:p>
          <a:p>
            <a:pPr marL="365760" indent="-256032"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We will be using colours to enable children to assess their own level of understanding/learning in line with the colours on the gauge.</a:t>
            </a:r>
          </a:p>
        </p:txBody>
      </p:sp>
    </p:spTree>
    <p:extLst>
      <p:ext uri="{BB962C8B-B14F-4D97-AF65-F5344CB8AC3E}">
        <p14:creationId xmlns:p14="http://schemas.microsoft.com/office/powerpoint/2010/main" val="22016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81138"/>
            <a:ext cx="8033283" cy="534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Writing Year 1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Deep Learning</a:t>
            </a:r>
            <a:endParaRPr lang="en-GB" sz="60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661248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1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771" y="1481138"/>
            <a:ext cx="604845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Blooms Taxonomy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7272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6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755650" y="2133600"/>
            <a:ext cx="251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90 </a:t>
            </a:r>
            <a:r>
              <a:rPr lang="en-GB" altLang="en-US" sz="2400" baseline="3000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 = right angle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116013" y="2693988"/>
            <a:ext cx="2822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180 </a:t>
            </a:r>
            <a:r>
              <a:rPr lang="en-GB" altLang="en-US" sz="2400" baseline="3000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 = straight line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1403350" y="3254375"/>
            <a:ext cx="225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360 </a:t>
            </a:r>
            <a:r>
              <a:rPr lang="en-GB" altLang="en-US" sz="2400" baseline="3000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 = full turn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692275" y="3814763"/>
            <a:ext cx="2119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270 </a:t>
            </a:r>
            <a:r>
              <a:rPr lang="en-GB" altLang="en-US" sz="2400" baseline="3000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 = ¾ turn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979613" y="4375150"/>
            <a:ext cx="225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180 </a:t>
            </a:r>
            <a:r>
              <a:rPr lang="en-GB" altLang="en-US" sz="2400" baseline="30000">
                <a:solidFill>
                  <a:prstClr val="black"/>
                </a:solidFill>
                <a:latin typeface="Arial" panose="020B0604020202020204" pitchFamily="34" charset="0"/>
              </a:rPr>
              <a:t>o</a:t>
            </a: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 = triangle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2171700"/>
            <a:ext cx="431800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6188" y="2693988"/>
            <a:ext cx="517525" cy="46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6375" y="3241675"/>
            <a:ext cx="503238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63713" y="3814763"/>
            <a:ext cx="576262" cy="46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1050" y="4376738"/>
            <a:ext cx="576263" cy="460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69" name="TextBox 8"/>
          <p:cNvSpPr txBox="1">
            <a:spLocks noChangeArrowheads="1"/>
          </p:cNvSpPr>
          <p:nvPr/>
        </p:nvSpPr>
        <p:spPr bwMode="auto">
          <a:xfrm>
            <a:off x="1084263" y="1296988"/>
            <a:ext cx="1127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400">
                <a:solidFill>
                  <a:prstClr val="black"/>
                </a:solidFill>
                <a:latin typeface="Arial" panose="020B0604020202020204" pitchFamily="34" charset="0"/>
              </a:rPr>
              <a:t>Angles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35909" y="5229200"/>
            <a:ext cx="3865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Opposite angles are </a:t>
            </a:r>
            <a:r>
              <a: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always EQUAL</a:t>
            </a:r>
            <a:endParaRPr lang="en-GB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27984" y="5733256"/>
            <a:ext cx="4455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Corresponding angles are </a:t>
            </a:r>
            <a:r>
              <a:rPr lang="en-GB" alt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always EQUAL</a:t>
            </a:r>
            <a:endParaRPr lang="en-GB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76256" y="5183678"/>
            <a:ext cx="924814" cy="460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58236" y="5662379"/>
            <a:ext cx="924814" cy="460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4301331" y="1902122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latin typeface="Arial" panose="020B0604020202020204" pitchFamily="34" charset="0"/>
              </a:rPr>
              <a:t>Know it!</a:t>
            </a:r>
            <a:endParaRPr lang="en-US" sz="5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36" y="260648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5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68144" y="1700808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</a:rPr>
              <a:t> Use it!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pattFill prst="narHorz">
                <a:fgClr>
                  <a:srgbClr val="9BBB59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0163"/>
            <a:ext cx="2641435" cy="198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6240"/>
            <a:ext cx="3938588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698999"/>
            <a:ext cx="2991645" cy="138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15" y="188640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7750" y="3571875"/>
            <a:ext cx="428625" cy="92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813" y="4071938"/>
            <a:ext cx="357187" cy="500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75" y="4071938"/>
            <a:ext cx="357188" cy="500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643188" y="4357688"/>
            <a:ext cx="642937" cy="214312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2896" y="4797152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</a:rPr>
              <a:t>Explain it!</a:t>
            </a:r>
            <a:endParaRPr lang="en-US" sz="5400" b="1" dirty="0">
              <a:ln w="12700" cmpd="sng">
                <a:solidFill>
                  <a:srgbClr val="8064A2"/>
                </a:solidFill>
                <a:prstDash val="solid"/>
              </a:ln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06" y="1825503"/>
            <a:ext cx="5451854" cy="25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35" y="188640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2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Spelling at Tavistock Infant School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661248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Children should be taught to spell: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words containing each of the 40+ phonemes already taught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common </a:t>
            </a:r>
            <a:r>
              <a:rPr lang="en-GB" dirty="0">
                <a:latin typeface="Comic Sans MS" panose="030F0702030302020204" pitchFamily="66" charset="0"/>
              </a:rPr>
              <a:t>exception words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days of the week </a:t>
            </a:r>
          </a:p>
          <a:p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ords with prefixes </a:t>
            </a:r>
            <a:r>
              <a:rPr lang="en-GB" dirty="0">
                <a:latin typeface="Comic Sans MS" panose="030F0702030302020204" pitchFamily="66" charset="0"/>
              </a:rPr>
              <a:t>and </a:t>
            </a:r>
            <a:r>
              <a:rPr lang="en-GB" dirty="0" smtClean="0">
                <a:latin typeface="Comic Sans MS" panose="030F0702030302020204" pitchFamily="66" charset="0"/>
              </a:rPr>
              <a:t>suffixes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ords using </a:t>
            </a:r>
            <a:r>
              <a:rPr lang="en-GB" dirty="0">
                <a:latin typeface="Comic Sans MS" panose="030F0702030302020204" pitchFamily="66" charset="0"/>
              </a:rPr>
              <a:t>the spelling rule for adding </a:t>
            </a:r>
            <a:r>
              <a:rPr lang="en-GB" i="1" dirty="0">
                <a:latin typeface="Comic Sans MS" panose="030F0702030302020204" pitchFamily="66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s or </a:t>
            </a:r>
            <a:r>
              <a:rPr lang="en-GB" i="1" dirty="0">
                <a:latin typeface="Comic Sans MS" panose="030F0702030302020204" pitchFamily="66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es </a:t>
            </a:r>
            <a:r>
              <a:rPr lang="en-GB" dirty="0" smtClean="0">
                <a:latin typeface="Comic Sans MS" panose="030F0702030302020204" pitchFamily="66" charset="0"/>
              </a:rPr>
              <a:t>to make plurals</a:t>
            </a:r>
          </a:p>
          <a:p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ords using </a:t>
            </a:r>
            <a:r>
              <a:rPr lang="en-GB" dirty="0">
                <a:latin typeface="Comic Sans MS" panose="030F0702030302020204" pitchFamily="66" charset="0"/>
              </a:rPr>
              <a:t>the prefix </a:t>
            </a:r>
            <a:r>
              <a:rPr lang="en-GB" dirty="0" smtClean="0">
                <a:latin typeface="Comic Sans MS" panose="030F0702030302020204" pitchFamily="66" charset="0"/>
              </a:rPr>
              <a:t>un</a:t>
            </a:r>
          </a:p>
          <a:p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ords using </a:t>
            </a:r>
            <a:r>
              <a:rPr lang="en-GB" i="1" dirty="0">
                <a:latin typeface="Comic Sans MS" panose="030F0702030302020204" pitchFamily="66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ing, </a:t>
            </a:r>
            <a:r>
              <a:rPr lang="en-GB" i="1" dirty="0">
                <a:latin typeface="Comic Sans MS" panose="030F0702030302020204" pitchFamily="66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ed, </a:t>
            </a:r>
            <a:r>
              <a:rPr lang="en-GB" i="1" dirty="0">
                <a:latin typeface="Comic Sans MS" panose="030F0702030302020204" pitchFamily="66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er and </a:t>
            </a:r>
            <a:r>
              <a:rPr lang="en-GB" i="1" dirty="0">
                <a:latin typeface="Comic Sans MS" panose="030F0702030302020204" pitchFamily="66" charset="0"/>
              </a:rPr>
              <a:t>–</a:t>
            </a:r>
            <a:r>
              <a:rPr lang="en-GB" dirty="0">
                <a:latin typeface="Comic Sans MS" panose="030F0702030302020204" pitchFamily="66" charset="0"/>
              </a:rPr>
              <a:t>est where no change is needed in the spelling of root words [for example, helping, helped, helper, eating, quicker, quickest] </a:t>
            </a:r>
          </a:p>
          <a:p>
            <a:r>
              <a:rPr lang="en-GB" dirty="0">
                <a:latin typeface="Comic Sans MS" panose="030F0702030302020204" pitchFamily="66" charset="0"/>
              </a:rPr>
              <a:t>b</a:t>
            </a:r>
            <a:r>
              <a:rPr lang="en-GB" dirty="0" smtClean="0">
                <a:latin typeface="Comic Sans MS" panose="030F0702030302020204" pitchFamily="66" charset="0"/>
              </a:rPr>
              <a:t>y writing </a:t>
            </a:r>
            <a:r>
              <a:rPr lang="en-GB" dirty="0">
                <a:latin typeface="Comic Sans MS" panose="030F0702030302020204" pitchFamily="66" charset="0"/>
              </a:rPr>
              <a:t>from </a:t>
            </a:r>
            <a:r>
              <a:rPr lang="en-GB" dirty="0" smtClean="0">
                <a:latin typeface="Comic Sans MS" panose="030F0702030302020204" pitchFamily="66" charset="0"/>
              </a:rPr>
              <a:t>memory, </a:t>
            </a:r>
            <a:r>
              <a:rPr lang="en-GB" dirty="0">
                <a:latin typeface="Comic Sans MS" panose="030F0702030302020204" pitchFamily="66" charset="0"/>
              </a:rPr>
              <a:t>simple sentences dictated by the teacher that include words using the GPCs and common exception words taught so far.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National Curriculum Year 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733256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5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Children should be taught to: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 smtClean="0">
                <a:latin typeface="Comic Sans MS" panose="030F0702030302020204" pitchFamily="66" charset="0"/>
              </a:rPr>
              <a:t>segment </a:t>
            </a:r>
            <a:r>
              <a:rPr lang="en-GB" sz="4400" dirty="0">
                <a:latin typeface="Comic Sans MS" panose="030F0702030302020204" pitchFamily="66" charset="0"/>
              </a:rPr>
              <a:t>spoken words into phonemes and </a:t>
            </a:r>
            <a:r>
              <a:rPr lang="en-GB" sz="4400" dirty="0" smtClean="0">
                <a:latin typeface="Comic Sans MS" panose="030F0702030302020204" pitchFamily="66" charset="0"/>
              </a:rPr>
              <a:t>represent </a:t>
            </a:r>
            <a:r>
              <a:rPr lang="en-GB" sz="4400" dirty="0">
                <a:latin typeface="Comic Sans MS" panose="030F0702030302020204" pitchFamily="66" charset="0"/>
              </a:rPr>
              <a:t>these by graphemes, spelling many correctly 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learn </a:t>
            </a:r>
            <a:r>
              <a:rPr lang="en-GB" sz="4400" dirty="0">
                <a:latin typeface="Comic Sans MS" panose="030F0702030302020204" pitchFamily="66" charset="0"/>
              </a:rPr>
              <a:t>new ways of spelling phonemes for which one or more spellings are already known, and learn some words with each spelling, including a few common homophones 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spell </a:t>
            </a:r>
            <a:r>
              <a:rPr lang="en-GB" sz="4400" dirty="0">
                <a:latin typeface="Comic Sans MS" panose="030F0702030302020204" pitchFamily="66" charset="0"/>
              </a:rPr>
              <a:t>common exception words 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spell </a:t>
            </a:r>
            <a:r>
              <a:rPr lang="en-GB" sz="4400" dirty="0">
                <a:latin typeface="Comic Sans MS" panose="030F0702030302020204" pitchFamily="66" charset="0"/>
              </a:rPr>
              <a:t>more words with contracted forms 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l</a:t>
            </a:r>
            <a:r>
              <a:rPr lang="en-GB" sz="4400" dirty="0" smtClean="0">
                <a:latin typeface="Comic Sans MS" panose="030F0702030302020204" pitchFamily="66" charset="0"/>
              </a:rPr>
              <a:t>earn the </a:t>
            </a:r>
            <a:r>
              <a:rPr lang="en-GB" sz="4400" dirty="0">
                <a:latin typeface="Comic Sans MS" panose="030F0702030302020204" pitchFamily="66" charset="0"/>
              </a:rPr>
              <a:t>possessive apostrophe (singular) [for </a:t>
            </a:r>
            <a:r>
              <a:rPr lang="en-GB" sz="4400" dirty="0" smtClean="0">
                <a:latin typeface="Comic Sans MS" panose="030F0702030302020204" pitchFamily="66" charset="0"/>
              </a:rPr>
              <a:t>example, the </a:t>
            </a:r>
            <a:r>
              <a:rPr lang="en-GB" sz="4400" dirty="0">
                <a:latin typeface="Comic Sans MS" panose="030F0702030302020204" pitchFamily="66" charset="0"/>
              </a:rPr>
              <a:t>girl’s book] 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distinguish </a:t>
            </a:r>
            <a:r>
              <a:rPr lang="en-GB" sz="4400" dirty="0">
                <a:latin typeface="Comic Sans MS" panose="030F0702030302020204" pitchFamily="66" charset="0"/>
              </a:rPr>
              <a:t>between homophones and near-homophones </a:t>
            </a:r>
          </a:p>
          <a:p>
            <a:r>
              <a:rPr lang="en-GB" sz="4400" dirty="0" smtClean="0">
                <a:latin typeface="Comic Sans MS" panose="030F0702030302020204" pitchFamily="66" charset="0"/>
              </a:rPr>
              <a:t>add </a:t>
            </a:r>
            <a:r>
              <a:rPr lang="en-GB" sz="4400" dirty="0">
                <a:latin typeface="Comic Sans MS" panose="030F0702030302020204" pitchFamily="66" charset="0"/>
              </a:rPr>
              <a:t>suffixes to spell longer words, including </a:t>
            </a:r>
            <a:r>
              <a:rPr lang="en-GB" sz="4400" i="1" dirty="0">
                <a:latin typeface="Comic Sans MS" panose="030F0702030302020204" pitchFamily="66" charset="0"/>
              </a:rPr>
              <a:t>–</a:t>
            </a:r>
            <a:r>
              <a:rPr lang="en-GB" sz="4400" dirty="0">
                <a:latin typeface="Comic Sans MS" panose="030F0702030302020204" pitchFamily="66" charset="0"/>
              </a:rPr>
              <a:t>ment, </a:t>
            </a:r>
            <a:r>
              <a:rPr lang="en-GB" sz="4400" i="1" dirty="0">
                <a:latin typeface="Comic Sans MS" panose="030F0702030302020204" pitchFamily="66" charset="0"/>
              </a:rPr>
              <a:t>–</a:t>
            </a:r>
            <a:r>
              <a:rPr lang="en-GB" sz="4400" dirty="0">
                <a:latin typeface="Comic Sans MS" panose="030F0702030302020204" pitchFamily="66" charset="0"/>
              </a:rPr>
              <a:t>ness, </a:t>
            </a:r>
            <a:r>
              <a:rPr lang="en-GB" sz="4400" i="1" dirty="0">
                <a:latin typeface="Comic Sans MS" panose="030F0702030302020204" pitchFamily="66" charset="0"/>
              </a:rPr>
              <a:t>–</a:t>
            </a:r>
            <a:r>
              <a:rPr lang="en-GB" sz="4400" dirty="0">
                <a:latin typeface="Comic Sans MS" panose="030F0702030302020204" pitchFamily="66" charset="0"/>
              </a:rPr>
              <a:t>ful, </a:t>
            </a:r>
            <a:r>
              <a:rPr lang="en-GB" sz="4400" i="1" dirty="0">
                <a:latin typeface="Comic Sans MS" panose="030F0702030302020204" pitchFamily="66" charset="0"/>
              </a:rPr>
              <a:t>–</a:t>
            </a:r>
            <a:r>
              <a:rPr lang="en-GB" sz="4400" dirty="0">
                <a:latin typeface="Comic Sans MS" panose="030F0702030302020204" pitchFamily="66" charset="0"/>
              </a:rPr>
              <a:t>less</a:t>
            </a:r>
            <a:r>
              <a:rPr lang="en-GB" sz="4400" i="1" dirty="0">
                <a:latin typeface="Comic Sans MS" panose="030F0702030302020204" pitchFamily="66" charset="0"/>
              </a:rPr>
              <a:t>, –</a:t>
            </a:r>
            <a:r>
              <a:rPr lang="en-GB" sz="4400" dirty="0" smtClean="0">
                <a:latin typeface="Comic Sans MS" panose="030F0702030302020204" pitchFamily="66" charset="0"/>
              </a:rPr>
              <a:t>ly</a:t>
            </a:r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 smtClean="0">
                <a:latin typeface="Comic Sans MS" panose="030F0702030302020204" pitchFamily="66" charset="0"/>
              </a:rPr>
              <a:t>write </a:t>
            </a:r>
            <a:r>
              <a:rPr lang="en-GB" sz="4400" dirty="0">
                <a:latin typeface="Comic Sans MS" panose="030F0702030302020204" pitchFamily="66" charset="0"/>
              </a:rPr>
              <a:t>from memory simple sentences dictated by the teacher that include words using the GPCs, common exception words and punctuation taught so far. </a:t>
            </a:r>
          </a:p>
          <a:p>
            <a:pPr marL="0" indent="0">
              <a:buNone/>
            </a:pPr>
            <a:r>
              <a:rPr lang="en-GB" sz="3400" dirty="0"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National Curriculum Year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7272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To update you on our curriculum and assessing </a:t>
            </a:r>
            <a:r>
              <a:rPr lang="en-GB" sz="3600" dirty="0">
                <a:latin typeface="Comic Sans MS" pitchFamily="66" charset="0"/>
              </a:rPr>
              <a:t>w</a:t>
            </a:r>
            <a:r>
              <a:rPr lang="en-GB" sz="3600" dirty="0" smtClean="0">
                <a:latin typeface="Comic Sans MS" pitchFamily="66" charset="0"/>
              </a:rPr>
              <a:t>ithout levels.</a:t>
            </a:r>
          </a:p>
          <a:p>
            <a:r>
              <a:rPr lang="en-GB" sz="3600" dirty="0" smtClean="0">
                <a:latin typeface="Comic Sans MS" pitchFamily="66" charset="0"/>
              </a:rPr>
              <a:t>To look in detail at the teaching of spelling. </a:t>
            </a:r>
          </a:p>
          <a:p>
            <a:r>
              <a:rPr lang="en-GB" sz="3600" dirty="0" smtClean="0">
                <a:latin typeface="Comic Sans MS" pitchFamily="66" charset="0"/>
              </a:rPr>
              <a:t>To give you an opportunity to look at progress in your child’s books.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itchFamily="66" charset="0"/>
              </a:rPr>
              <a:t>Aims of the Evening</a:t>
            </a:r>
            <a:endParaRPr lang="en-GB" sz="48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61248"/>
            <a:ext cx="758007" cy="84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8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>
                <a:latin typeface="Comic Sans MS" panose="030F0702030302020204" pitchFamily="66" charset="0"/>
              </a:rPr>
              <a:t>What Does The Research Say?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100392" cy="4320480"/>
          </a:xfrm>
          <a:noFill/>
        </p:spPr>
        <p:txBody>
          <a:bodyPr>
            <a:normAutofit/>
          </a:bodyPr>
          <a:lstStyle/>
          <a:p>
            <a:r>
              <a:rPr lang="en-GB" sz="2400" dirty="0" smtClean="0">
                <a:effectLst/>
                <a:latin typeface="Comic Sans MS" panose="030F0702030302020204" pitchFamily="66" charset="0"/>
              </a:rPr>
              <a:t>Teaching children strategies for correcting spelling is far more important than giving them the correct spelling of a word.</a:t>
            </a:r>
          </a:p>
          <a:p>
            <a:r>
              <a:rPr lang="en-GB" sz="2400" dirty="0" smtClean="0">
                <a:effectLst/>
                <a:latin typeface="Comic Sans MS" panose="030F0702030302020204" pitchFamily="66" charset="0"/>
              </a:rPr>
              <a:t>If children learn spellings for tests and don’t use those words in their own writing, they will forget them within days.</a:t>
            </a:r>
          </a:p>
          <a:p>
            <a:r>
              <a:rPr lang="en-GB" sz="2400" dirty="0" smtClean="0">
                <a:effectLst/>
                <a:latin typeface="Comic Sans MS" panose="030F0702030302020204" pitchFamily="66" charset="0"/>
              </a:rPr>
              <a:t>Children need to be taught why words are spelt as they are. There’s a need for both schools and parents to spend more time on the basics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altLang="en-US" sz="2400" dirty="0" smtClean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733256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7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b="1" dirty="0" smtClean="0">
                <a:effectLst/>
                <a:latin typeface="Comic Sans MS" panose="030F0702030302020204" pitchFamily="66" charset="0"/>
              </a:rPr>
              <a:t>Spelling Test Problems</a:t>
            </a:r>
          </a:p>
          <a:p>
            <a:pPr marL="261938" indent="-261938"/>
            <a:r>
              <a:rPr lang="en-GB" altLang="en-US" dirty="0" smtClean="0">
                <a:effectLst/>
                <a:latin typeface="Comic Sans MS" panose="030F0702030302020204" pitchFamily="66" charset="0"/>
              </a:rPr>
              <a:t>Children rarely commit spellings learnt for a test to their long-term memory.</a:t>
            </a:r>
          </a:p>
          <a:p>
            <a:pPr marL="261938" indent="-261938"/>
            <a:r>
              <a:rPr lang="en-GB" altLang="en-US" b="1" dirty="0" smtClean="0">
                <a:effectLst/>
                <a:latin typeface="Comic Sans MS" panose="030F0702030302020204" pitchFamily="66" charset="0"/>
              </a:rPr>
              <a:t>Some get 10/10 but then fail to spell these words correctly in their writing.</a:t>
            </a:r>
          </a:p>
          <a:p>
            <a:pPr marL="261938" indent="-261938"/>
            <a:r>
              <a:rPr lang="en-GB" altLang="en-US" dirty="0" smtClean="0">
                <a:effectLst/>
                <a:latin typeface="Comic Sans MS" panose="030F0702030302020204" pitchFamily="66" charset="0"/>
              </a:rPr>
              <a:t>Can lead to poor self-esteem for children </a:t>
            </a:r>
            <a:r>
              <a:rPr lang="en-GB" altLang="en-US" smtClean="0">
                <a:effectLst/>
                <a:latin typeface="Comic Sans MS" panose="030F0702030302020204" pitchFamily="66" charset="0"/>
              </a:rPr>
              <a:t>who </a:t>
            </a:r>
            <a:r>
              <a:rPr lang="en-GB" altLang="en-US" smtClean="0">
                <a:effectLst/>
                <a:latin typeface="Comic Sans MS" panose="030F0702030302020204" pitchFamily="66" charset="0"/>
              </a:rPr>
              <a:t>practise </a:t>
            </a:r>
            <a:r>
              <a:rPr lang="en-GB" altLang="en-US" dirty="0" smtClean="0">
                <a:effectLst/>
                <a:latin typeface="Comic Sans MS" panose="030F0702030302020204" pitchFamily="66" charset="0"/>
              </a:rPr>
              <a:t>but then don’t get many correct.</a:t>
            </a:r>
          </a:p>
          <a:p>
            <a:pPr marL="261938" indent="-261938"/>
            <a:r>
              <a:rPr lang="en-GB" altLang="en-US" dirty="0" smtClean="0">
                <a:effectLst/>
                <a:latin typeface="Comic Sans MS" panose="030F0702030302020204" pitchFamily="66" charset="0"/>
              </a:rPr>
              <a:t>Can create an unhealthy competition.</a:t>
            </a:r>
          </a:p>
          <a:p>
            <a:pPr marL="261938" indent="-261938"/>
            <a:r>
              <a:rPr lang="en-GB" altLang="en-US" dirty="0" smtClean="0">
                <a:effectLst/>
                <a:latin typeface="Comic Sans MS" panose="030F0702030302020204" pitchFamily="66" charset="0"/>
              </a:rPr>
              <a:t>Gives teachers little information about the spelling skills children need to develop</a:t>
            </a:r>
            <a:r>
              <a:rPr lang="en-GB" altLang="en-US" dirty="0" smtClean="0">
                <a:effectLst/>
              </a:rPr>
              <a:t>.</a:t>
            </a: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Spelling of Common Exception Words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7272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Year 1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Phonics x 4 weekly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Spelling lesson x 1 weekly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Common exception word spelling homework and half termly test.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Phonics/spelling investigation homework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English teaching sequences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Year 2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Spelling &amp; grammar lessons x 4 weekly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Spelling lesson x 1 weekly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Common </a:t>
            </a:r>
            <a:r>
              <a:rPr lang="en-GB" dirty="0">
                <a:latin typeface="Comic Sans MS" panose="030F0702030302020204" pitchFamily="66" charset="0"/>
              </a:rPr>
              <a:t>e</a:t>
            </a:r>
            <a:r>
              <a:rPr lang="en-GB" dirty="0" smtClean="0">
                <a:latin typeface="Comic Sans MS" panose="030F0702030302020204" pitchFamily="66" charset="0"/>
              </a:rPr>
              <a:t>xception word spelling homework and half termly test.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Spelling investigation homework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English teaching sequences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</a:t>
            </a:r>
            <a:r>
              <a:rPr lang="en-GB" dirty="0" smtClean="0">
                <a:latin typeface="Comic Sans MS" panose="030F0702030302020204" pitchFamily="66" charset="0"/>
              </a:rPr>
              <a:t>elivering the Spelling Curriculum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1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85378"/>
          <a:ext cx="8229600" cy="4355607"/>
        </p:xfrm>
        <a:graphic>
          <a:graphicData uri="http://schemas.openxmlformats.org/drawingml/2006/table">
            <a:tbl>
              <a:tblPr firstRow="1" firstCol="1" bandRow="1"/>
              <a:tblGrid>
                <a:gridCol w="1041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6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9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94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9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102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29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15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the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do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to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today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of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said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says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are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were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was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is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his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has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you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your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they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5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she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no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go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so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here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there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where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love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come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some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one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5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once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ask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friend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school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put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push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pull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4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full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house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our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1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77" marR="58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Year </a:t>
            </a:r>
            <a:r>
              <a:rPr lang="en-GB" dirty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 Common Exception Words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329691"/>
              </p:ext>
            </p:extLst>
          </p:nvPr>
        </p:nvGraphicFramePr>
        <p:xfrm>
          <a:off x="395536" y="1484784"/>
          <a:ext cx="8229599" cy="3927690"/>
        </p:xfrm>
        <a:graphic>
          <a:graphicData uri="http://schemas.openxmlformats.org/drawingml/2006/table">
            <a:tbl>
              <a:tblPr firstRow="1" firstCol="1" bandRow="1"/>
              <a:tblGrid>
                <a:gridCol w="1483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3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59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01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8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15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263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2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alibri"/>
                        </a:rPr>
                        <a:t>door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floor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poor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because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find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kind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mind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behind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child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children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wild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climb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most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only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both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old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cold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gold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hold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told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every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everybody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even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great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break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steak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who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pretty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beautiful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after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fast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last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past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father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class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grass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pass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plant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path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bath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hour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move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prove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improve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sure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sugar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eye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clothes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could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should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would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any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whole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many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busy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people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water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again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half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money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Mr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Mrs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parents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2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Christmas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omic Sans MS"/>
                          <a:ea typeface="Calibri"/>
                          <a:cs typeface="Times New Roman"/>
                        </a:rPr>
                        <a:t> 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Year 2 Common Exception Word</a:t>
            </a:r>
            <a:r>
              <a:rPr lang="en-GB" dirty="0" smtClean="0"/>
              <a:t>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9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latin typeface="Comic Sans MS" panose="030F0702030302020204" pitchFamily="66" charset="0"/>
              </a:rPr>
              <a:t>P</a:t>
            </a:r>
            <a:r>
              <a:rPr lang="en-GB" dirty="0" smtClean="0">
                <a:latin typeface="Comic Sans MS" panose="030F0702030302020204" pitchFamily="66" charset="0"/>
              </a:rPr>
              <a:t>honeme </a:t>
            </a:r>
            <a:r>
              <a:rPr lang="en-GB" dirty="0">
                <a:latin typeface="Comic Sans MS" panose="030F0702030302020204" pitchFamily="66" charset="0"/>
              </a:rPr>
              <a:t>k</a:t>
            </a:r>
            <a:r>
              <a:rPr lang="en-GB" dirty="0" smtClean="0">
                <a:latin typeface="Comic Sans MS" panose="030F0702030302020204" pitchFamily="66" charset="0"/>
              </a:rPr>
              <a:t>nowledge </a:t>
            </a:r>
            <a:r>
              <a:rPr lang="en-GB" dirty="0">
                <a:latin typeface="Comic Sans MS" panose="030F0702030302020204" pitchFamily="66" charset="0"/>
              </a:rPr>
              <a:t>(sounding out</a:t>
            </a:r>
            <a:r>
              <a:rPr lang="en-GB" dirty="0" smtClean="0">
                <a:latin typeface="Comic Sans MS" panose="030F0702030302020204" pitchFamily="66" charset="0"/>
              </a:rPr>
              <a:t>) </a:t>
            </a:r>
            <a:endParaRPr lang="en-GB" dirty="0">
              <a:latin typeface="Comic Sans MS" panose="030F0702030302020204" pitchFamily="66" charset="0"/>
            </a:endParaRP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Syllabification – breaking words down into syllables.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Word </a:t>
            </a:r>
            <a:r>
              <a:rPr lang="en-GB" dirty="0">
                <a:latin typeface="Comic Sans MS" panose="030F0702030302020204" pitchFamily="66" charset="0"/>
              </a:rPr>
              <a:t>Shape – </a:t>
            </a:r>
            <a:r>
              <a:rPr lang="en-GB" dirty="0" smtClean="0">
                <a:latin typeface="Comic Sans MS" panose="030F0702030302020204" pitchFamily="66" charset="0"/>
              </a:rPr>
              <a:t>look </a:t>
            </a:r>
            <a:r>
              <a:rPr lang="en-GB" dirty="0">
                <a:latin typeface="Comic Sans MS" panose="030F0702030302020204" pitchFamily="66" charset="0"/>
              </a:rPr>
              <a:t>at letter shape, size, ascending and descending letters. </a:t>
            </a:r>
          </a:p>
          <a:p>
            <a:pPr lvl="0"/>
            <a:r>
              <a:rPr lang="en-GB" dirty="0">
                <a:latin typeface="Comic Sans MS" panose="030F0702030302020204" pitchFamily="66" charset="0"/>
              </a:rPr>
              <a:t>Tricky Letters (</a:t>
            </a:r>
            <a:r>
              <a:rPr lang="en-GB" dirty="0" smtClean="0">
                <a:latin typeface="Comic Sans MS" panose="030F0702030302020204" pitchFamily="66" charset="0"/>
              </a:rPr>
              <a:t>grotty </a:t>
            </a:r>
            <a:r>
              <a:rPr lang="en-GB" dirty="0">
                <a:latin typeface="Comic Sans MS" panose="030F0702030302020204" pitchFamily="66" charset="0"/>
              </a:rPr>
              <a:t>graphemes) – </a:t>
            </a:r>
            <a:r>
              <a:rPr lang="en-GB" dirty="0" smtClean="0">
                <a:latin typeface="Comic Sans MS" panose="030F0702030302020204" pitchFamily="66" charset="0"/>
              </a:rPr>
              <a:t>looking </a:t>
            </a:r>
            <a:r>
              <a:rPr lang="en-GB" dirty="0">
                <a:latin typeface="Comic Sans MS" panose="030F0702030302020204" pitchFamily="66" charset="0"/>
              </a:rPr>
              <a:t>at the position of tricky letters as an aid to spelling.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Strategies for Teaching Spelling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05264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3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Compound Words – </a:t>
            </a:r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breaking 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the compound word into simple </a:t>
            </a:r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words.</a:t>
            </a:r>
          </a:p>
          <a:p>
            <a:pPr lvl="0"/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Mnemonic 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– using an aide </a:t>
            </a:r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memoire.</a:t>
            </a:r>
          </a:p>
          <a:p>
            <a:pPr lvl="0"/>
            <a:r>
              <a:rPr lang="en-GB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Using 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Analogy </a:t>
            </a:r>
            <a:r>
              <a:rPr lang="en-GB" sz="220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2200" smtClean="0">
                <a:solidFill>
                  <a:prstClr val="black"/>
                </a:solidFill>
                <a:latin typeface="Comic Sans MS" panose="030F0702030302020204" pitchFamily="66" charset="0"/>
              </a:rPr>
              <a:t>if </a:t>
            </a:r>
            <a:r>
              <a:rPr lang="en-GB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you know how to spell one word you can spell </a:t>
            </a:r>
            <a:r>
              <a:rPr lang="en-GB" sz="2200">
                <a:solidFill>
                  <a:prstClr val="black"/>
                </a:solidFill>
                <a:latin typeface="Comic Sans MS" panose="030F0702030302020204" pitchFamily="66" charset="0"/>
              </a:rPr>
              <a:t>similar </a:t>
            </a:r>
            <a:r>
              <a:rPr lang="en-GB" sz="2200" smtClean="0">
                <a:solidFill>
                  <a:prstClr val="black"/>
                </a:solidFill>
                <a:latin typeface="Comic Sans MS" panose="030F0702030302020204" pitchFamily="66" charset="0"/>
              </a:rPr>
              <a:t>words.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Spelling Strategies Continued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7272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8000" dirty="0" smtClean="0">
                <a:effectLst/>
                <a:latin typeface="Comic Sans MS" pitchFamily="66" charset="0"/>
              </a:rPr>
              <a:t>Take a Look!</a:t>
            </a:r>
            <a:endParaRPr lang="en-GB" sz="8000" dirty="0">
              <a:effectLst/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77272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2132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6600" dirty="0" smtClean="0">
                <a:latin typeface="Comic Sans MS" pitchFamily="66" charset="0"/>
              </a:rPr>
              <a:t>Our Curriculum</a:t>
            </a:r>
            <a:endParaRPr lang="en-GB" sz="66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57192"/>
            <a:ext cx="1017005" cy="113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We are in the 2</a:t>
            </a:r>
            <a:r>
              <a:rPr lang="en-GB" sz="3200" baseline="30000" dirty="0" smtClean="0">
                <a:latin typeface="Comic Sans MS" panose="030F0702030302020204" pitchFamily="66" charset="0"/>
              </a:rPr>
              <a:t>nd</a:t>
            </a:r>
            <a:r>
              <a:rPr lang="en-GB" sz="3200" dirty="0" smtClean="0">
                <a:latin typeface="Comic Sans MS" panose="030F0702030302020204" pitchFamily="66" charset="0"/>
              </a:rPr>
              <a:t> year of working with the new National Curriculum, which was set by the </a:t>
            </a:r>
            <a:r>
              <a:rPr lang="en-GB" sz="3200" dirty="0" err="1" smtClean="0">
                <a:latin typeface="Comic Sans MS" panose="030F0702030302020204" pitchFamily="66" charset="0"/>
              </a:rPr>
              <a:t>DfE</a:t>
            </a:r>
            <a:r>
              <a:rPr lang="en-GB" sz="32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Our curriculum incorporates both the  National Curriculum and the ethos of our school. 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We have chosen a 2-year rolling programme for topic work.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Our Curriculum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517232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5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9679" y="1481138"/>
            <a:ext cx="5274817" cy="482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How we designed our curriculum.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96" y="1772816"/>
            <a:ext cx="3920688" cy="381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97" y="2348880"/>
            <a:ext cx="2401887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89845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5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Based on ‘Achieving Happily Together’.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It is driven by the principles of  Visible Learning, positive mindsets and RRR.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Our new topics have been a huge success ensuring children’s motivation and engagement in their learning.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Children learn through a range of experiences within each topic.</a:t>
            </a:r>
          </a:p>
          <a:p>
            <a:pPr marL="109728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Strengths of our curriculum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1248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itchFamily="66" charset="0"/>
              </a:rPr>
              <a:t>Assessing Without </a:t>
            </a:r>
            <a:r>
              <a:rPr lang="en-GB" dirty="0">
                <a:latin typeface="Comic Sans MS" pitchFamily="66" charset="0"/>
              </a:rPr>
              <a:t>L</a:t>
            </a:r>
            <a:r>
              <a:rPr lang="en-GB" dirty="0" smtClean="0">
                <a:latin typeface="Comic Sans MS" pitchFamily="66" charset="0"/>
              </a:rPr>
              <a:t>evels.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33256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7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dirty="0" smtClean="0">
                <a:latin typeface="Comic Sans MS" pitchFamily="66" charset="0"/>
              </a:rPr>
              <a:t>As professionals we assess children’s learning through:</a:t>
            </a:r>
          </a:p>
          <a:p>
            <a:r>
              <a:rPr lang="en-GB" dirty="0" smtClean="0">
                <a:latin typeface="Comic Sans MS" pitchFamily="66" charset="0"/>
              </a:rPr>
              <a:t>assessment matrices </a:t>
            </a:r>
          </a:p>
          <a:p>
            <a:r>
              <a:rPr lang="en-GB" dirty="0" smtClean="0">
                <a:latin typeface="Comic Sans MS" pitchFamily="66" charset="0"/>
              </a:rPr>
              <a:t>planning </a:t>
            </a:r>
          </a:p>
          <a:p>
            <a:r>
              <a:rPr lang="en-GB" dirty="0" smtClean="0">
                <a:latin typeface="Comic Sans MS" pitchFamily="66" charset="0"/>
              </a:rPr>
              <a:t>marking </a:t>
            </a:r>
          </a:p>
          <a:p>
            <a:r>
              <a:rPr lang="en-GB" dirty="0" smtClean="0">
                <a:latin typeface="Comic Sans MS" pitchFamily="66" charset="0"/>
              </a:rPr>
              <a:t>conversations </a:t>
            </a:r>
            <a:r>
              <a:rPr lang="en-GB" dirty="0">
                <a:latin typeface="Comic Sans MS" pitchFamily="66" charset="0"/>
              </a:rPr>
              <a:t>with </a:t>
            </a:r>
            <a:r>
              <a:rPr lang="en-GB" dirty="0" smtClean="0">
                <a:latin typeface="Comic Sans MS" pitchFamily="66" charset="0"/>
              </a:rPr>
              <a:t>children </a:t>
            </a:r>
          </a:p>
          <a:p>
            <a:r>
              <a:rPr lang="en-GB" dirty="0" smtClean="0">
                <a:latin typeface="Comic Sans MS" pitchFamily="66" charset="0"/>
              </a:rPr>
              <a:t>HT drop ins, monitoring and observations</a:t>
            </a:r>
          </a:p>
          <a:p>
            <a:r>
              <a:rPr lang="en-GB" dirty="0">
                <a:latin typeface="Comic Sans MS" pitchFamily="66" charset="0"/>
              </a:rPr>
              <a:t>e</a:t>
            </a:r>
            <a:r>
              <a:rPr lang="en-GB" dirty="0" smtClean="0">
                <a:latin typeface="Comic Sans MS" pitchFamily="66" charset="0"/>
              </a:rPr>
              <a:t>xternal monitoring and observations</a:t>
            </a:r>
          </a:p>
          <a:p>
            <a:r>
              <a:rPr lang="en-GB" dirty="0" smtClean="0">
                <a:latin typeface="Comic Sans MS" pitchFamily="66" charset="0"/>
              </a:rPr>
              <a:t>HT reports termly to Governors, who also have a monitoring schedule</a:t>
            </a:r>
          </a:p>
          <a:p>
            <a:r>
              <a:rPr lang="en-GB" dirty="0">
                <a:latin typeface="Comic Sans MS" pitchFamily="66" charset="0"/>
              </a:rPr>
              <a:t>c</a:t>
            </a:r>
            <a:r>
              <a:rPr lang="en-GB" dirty="0" smtClean="0">
                <a:latin typeface="Comic Sans MS" pitchFamily="66" charset="0"/>
              </a:rPr>
              <a:t>ontinuous CPD for all staff.</a:t>
            </a:r>
          </a:p>
          <a:p>
            <a:endParaRPr lang="en-GB" dirty="0"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our school</a:t>
            </a:r>
            <a:endParaRPr lang="en-GB" sz="2700" dirty="0" smtClean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661248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8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090459"/>
          </a:xfrm>
        </p:spPr>
        <p:txBody>
          <a:bodyPr>
            <a:normAutofit fontScale="92500"/>
          </a:bodyPr>
          <a:lstStyle/>
          <a:p>
            <a:pPr lvl="0">
              <a:buClr>
                <a:srgbClr val="2DA2BF"/>
              </a:buClr>
            </a:pP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We have attended cluster meetings for English and Maths where we have moderated our standards against other schools and national expectations.</a:t>
            </a:r>
          </a:p>
          <a:p>
            <a:pPr lvl="0">
              <a:buClr>
                <a:srgbClr val="2DA2BF"/>
              </a:buClr>
            </a:pP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Carried out our first internal assessments of reading, writing and maths in KS1 to track children’s progress towards reaching ARE.</a:t>
            </a:r>
          </a:p>
          <a:p>
            <a:pPr lvl="0">
              <a:buClr>
                <a:srgbClr val="2DA2BF"/>
              </a:buClr>
            </a:pP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Analysed our data and continued to use our marking to plan next steps.</a:t>
            </a:r>
          </a:p>
          <a:p>
            <a:pPr lvl="0">
              <a:buClr>
                <a:srgbClr val="2DA2BF"/>
              </a:buClr>
            </a:pP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Continued to explore the notion of mastery and  deep learning.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Since October…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661248"/>
            <a:ext cx="755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34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1083</Words>
  <Application>Microsoft Office PowerPoint</Application>
  <PresentationFormat>On-screen Show (4:3)</PresentationFormat>
  <Paragraphs>246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Tavistock Infant School</vt:lpstr>
      <vt:lpstr>Aims of the Evening</vt:lpstr>
      <vt:lpstr>Our Curriculum</vt:lpstr>
      <vt:lpstr>Our Curriculum</vt:lpstr>
      <vt:lpstr>How we designed our curriculum.</vt:lpstr>
      <vt:lpstr>Strengths of our curriculum</vt:lpstr>
      <vt:lpstr>Assessing Without Levels.</vt:lpstr>
      <vt:lpstr>In our school</vt:lpstr>
      <vt:lpstr>Since October… </vt:lpstr>
      <vt:lpstr>Assessing without levels</vt:lpstr>
      <vt:lpstr>Writing Year 1</vt:lpstr>
      <vt:lpstr>Deep Learning</vt:lpstr>
      <vt:lpstr>Blooms Taxonomy</vt:lpstr>
      <vt:lpstr>PowerPoint Presentation</vt:lpstr>
      <vt:lpstr>PowerPoint Presentation</vt:lpstr>
      <vt:lpstr>PowerPoint Presentation</vt:lpstr>
      <vt:lpstr>Spelling at Tavistock Infant School</vt:lpstr>
      <vt:lpstr>National Curriculum Year 1</vt:lpstr>
      <vt:lpstr>National Curriculum Year 2</vt:lpstr>
      <vt:lpstr>What Does The Research Say?</vt:lpstr>
      <vt:lpstr>Spelling of Common Exception Words</vt:lpstr>
      <vt:lpstr>Delivering the Spelling Curriculum</vt:lpstr>
      <vt:lpstr>Year 1 Common Exception Words</vt:lpstr>
      <vt:lpstr>Year 2 Common Exception Words</vt:lpstr>
      <vt:lpstr>Strategies for Teaching Spelling</vt:lpstr>
      <vt:lpstr>Spelling Strategies Continued</vt:lpstr>
      <vt:lpstr>Take a Look!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Tavistock Infant School</dc:title>
  <dc:creator>Joanne Grace</dc:creator>
  <cp:lastModifiedBy>Sandy Sloss</cp:lastModifiedBy>
  <cp:revision>160</cp:revision>
  <cp:lastPrinted>2015-11-16T19:41:11Z</cp:lastPrinted>
  <dcterms:created xsi:type="dcterms:W3CDTF">2015-06-18T13:29:41Z</dcterms:created>
  <dcterms:modified xsi:type="dcterms:W3CDTF">2015-11-24T09:43:39Z</dcterms:modified>
</cp:coreProperties>
</file>